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4" r:id="rId3"/>
    <p:sldId id="262" r:id="rId4"/>
    <p:sldId id="263" r:id="rId5"/>
    <p:sldId id="275" r:id="rId6"/>
    <p:sldId id="276" r:id="rId7"/>
    <p:sldId id="277" r:id="rId8"/>
    <p:sldId id="278" r:id="rId9"/>
    <p:sldId id="279" r:id="rId10"/>
    <p:sldId id="280" r:id="rId11"/>
    <p:sldId id="257" r:id="rId12"/>
    <p:sldId id="282" r:id="rId13"/>
    <p:sldId id="283" r:id="rId14"/>
    <p:sldId id="284" r:id="rId15"/>
    <p:sldId id="285" r:id="rId16"/>
    <p:sldId id="258" r:id="rId17"/>
    <p:sldId id="259" r:id="rId18"/>
    <p:sldId id="260" r:id="rId19"/>
    <p:sldId id="264" r:id="rId20"/>
    <p:sldId id="269" r:id="rId21"/>
    <p:sldId id="266" r:id="rId22"/>
    <p:sldId id="271"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49CB4-81F7-4744-ABB1-08E1EE830131}" type="datetimeFigureOut">
              <a:rPr lang="en-US" smtClean="0"/>
              <a:t>7/5/2017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987EB-9F83-4782-A90F-35EEF117DD17}" type="slidenum">
              <a:rPr lang="en-US" smtClean="0"/>
              <a:t>‹#›</a:t>
            </a:fld>
            <a:endParaRPr lang="en-US"/>
          </a:p>
        </p:txBody>
      </p:sp>
    </p:spTree>
    <p:extLst>
      <p:ext uri="{BB962C8B-B14F-4D97-AF65-F5344CB8AC3E}">
        <p14:creationId xmlns:p14="http://schemas.microsoft.com/office/powerpoint/2010/main" val="82398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987EB-9F83-4782-A90F-35EEF117DD17}" type="slidenum">
              <a:rPr lang="en-US" smtClean="0"/>
              <a:t>11</a:t>
            </a:fld>
            <a:endParaRPr lang="en-US"/>
          </a:p>
        </p:txBody>
      </p:sp>
    </p:spTree>
    <p:extLst>
      <p:ext uri="{BB962C8B-B14F-4D97-AF65-F5344CB8AC3E}">
        <p14:creationId xmlns:p14="http://schemas.microsoft.com/office/powerpoint/2010/main" val="360115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Candling of eggs</a:t>
            </a:r>
            <a:endParaRPr lang="en-US" dirty="0"/>
          </a:p>
        </p:txBody>
      </p:sp>
      <p:sp>
        <p:nvSpPr>
          <p:cNvPr id="4" name="Slide Number Placeholder 3"/>
          <p:cNvSpPr>
            <a:spLocks noGrp="1"/>
          </p:cNvSpPr>
          <p:nvPr>
            <p:ph type="sldNum" sz="quarter" idx="10"/>
          </p:nvPr>
        </p:nvSpPr>
        <p:spPr/>
        <p:txBody>
          <a:bodyPr/>
          <a:lstStyle/>
          <a:p>
            <a:fld id="{FA0987EB-9F83-4782-A90F-35EEF117DD17}" type="slidenum">
              <a:rPr lang="en-US" smtClean="0"/>
              <a:t>19</a:t>
            </a:fld>
            <a:endParaRPr lang="en-US"/>
          </a:p>
        </p:txBody>
      </p:sp>
    </p:spTree>
    <p:extLst>
      <p:ext uri="{BB962C8B-B14F-4D97-AF65-F5344CB8AC3E}">
        <p14:creationId xmlns:p14="http://schemas.microsoft.com/office/powerpoint/2010/main" val="322505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4FFF2E-5E2B-47B3-B541-194CCFDFE8A6}"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112649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FFF2E-5E2B-47B3-B541-194CCFDFE8A6}"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298356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FFF2E-5E2B-47B3-B541-194CCFDFE8A6}"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424056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FFF2E-5E2B-47B3-B541-194CCFDFE8A6}"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271880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FFF2E-5E2B-47B3-B541-194CCFDFE8A6}"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138739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4FFF2E-5E2B-47B3-B541-194CCFDFE8A6}"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136671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FFF2E-5E2B-47B3-B541-194CCFDFE8A6}" type="datetimeFigureOut">
              <a:rPr lang="en-US" smtClean="0"/>
              <a:t>7/5/2017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28968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4FFF2E-5E2B-47B3-B541-194CCFDFE8A6}" type="datetimeFigureOut">
              <a:rPr lang="en-US" smtClean="0"/>
              <a:t>7/5/2017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156265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FFF2E-5E2B-47B3-B541-194CCFDFE8A6}" type="datetimeFigureOut">
              <a:rPr lang="en-US" smtClean="0"/>
              <a:t>7/5/2017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198403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FFF2E-5E2B-47B3-B541-194CCFDFE8A6}"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256953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FFF2E-5E2B-47B3-B541-194CCFDFE8A6}"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6EED-C104-4D26-AED7-438BB45BA5F2}" type="slidenum">
              <a:rPr lang="en-US" smtClean="0"/>
              <a:t>‹#›</a:t>
            </a:fld>
            <a:endParaRPr lang="en-US"/>
          </a:p>
        </p:txBody>
      </p:sp>
    </p:spTree>
    <p:extLst>
      <p:ext uri="{BB962C8B-B14F-4D97-AF65-F5344CB8AC3E}">
        <p14:creationId xmlns:p14="http://schemas.microsoft.com/office/powerpoint/2010/main" val="420698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FFF2E-5E2B-47B3-B541-194CCFDFE8A6}" type="datetimeFigureOut">
              <a:rPr lang="en-US" smtClean="0"/>
              <a:t>7/5/2017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26EED-C104-4D26-AED7-438BB45BA5F2}" type="slidenum">
              <a:rPr lang="en-US" smtClean="0"/>
              <a:t>‹#›</a:t>
            </a:fld>
            <a:endParaRPr lang="en-US"/>
          </a:p>
        </p:txBody>
      </p:sp>
    </p:spTree>
    <p:extLst>
      <p:ext uri="{BB962C8B-B14F-4D97-AF65-F5344CB8AC3E}">
        <p14:creationId xmlns:p14="http://schemas.microsoft.com/office/powerpoint/2010/main" val="3123204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066799"/>
          </a:xfrm>
          <a:solidFill>
            <a:schemeClr val="bg2">
              <a:lumMod val="90000"/>
            </a:schemeClr>
          </a:solidFill>
        </p:spPr>
        <p:txBody>
          <a:bodyPr>
            <a:normAutofit/>
          </a:bodyPr>
          <a:lstStyle/>
          <a:p>
            <a:r>
              <a:rPr lang="en-US" sz="2800" b="1" dirty="0" err="1" smtClean="0">
                <a:solidFill>
                  <a:srgbClr val="FF0000"/>
                </a:solidFill>
              </a:rPr>
              <a:t>Selection,Care</a:t>
            </a:r>
            <a:r>
              <a:rPr lang="en-US" sz="2800" b="1" dirty="0" smtClean="0">
                <a:solidFill>
                  <a:srgbClr val="FF0000"/>
                </a:solidFill>
              </a:rPr>
              <a:t> and handling of hatching eggs</a:t>
            </a:r>
            <a:endParaRPr lang="en-US" sz="2800" b="1" dirty="0">
              <a:solidFill>
                <a:srgbClr val="FF0000"/>
              </a:solidFill>
            </a:endParaRPr>
          </a:p>
        </p:txBody>
      </p:sp>
      <p:sp>
        <p:nvSpPr>
          <p:cNvPr id="3" name="Subtitle 2"/>
          <p:cNvSpPr>
            <a:spLocks noGrp="1"/>
          </p:cNvSpPr>
          <p:nvPr>
            <p:ph type="subTitle" idx="1"/>
          </p:nvPr>
        </p:nvSpPr>
        <p:spPr>
          <a:xfrm>
            <a:off x="457200" y="1524000"/>
            <a:ext cx="8229600" cy="4114800"/>
          </a:xfrm>
          <a:solidFill>
            <a:schemeClr val="bg2">
              <a:lumMod val="90000"/>
            </a:schemeClr>
          </a:solidFill>
        </p:spPr>
        <p:txBody>
          <a:bodyPr>
            <a:normAutofit fontScale="92500" lnSpcReduction="10000"/>
          </a:bodyPr>
          <a:lstStyle/>
          <a:p>
            <a:pPr algn="just"/>
            <a:r>
              <a:rPr lang="en-US" sz="2800" dirty="0" smtClean="0">
                <a:solidFill>
                  <a:schemeClr val="tx2">
                    <a:lumMod val="75000"/>
                  </a:schemeClr>
                </a:solidFill>
              </a:rPr>
              <a:t>Now a days in </a:t>
            </a:r>
            <a:r>
              <a:rPr lang="en-US" sz="2800" dirty="0" err="1" smtClean="0">
                <a:solidFill>
                  <a:schemeClr val="tx2">
                    <a:lumMod val="75000"/>
                  </a:schemeClr>
                </a:solidFill>
              </a:rPr>
              <a:t>india</a:t>
            </a:r>
            <a:r>
              <a:rPr lang="en-US" sz="2800" dirty="0" smtClean="0">
                <a:solidFill>
                  <a:schemeClr val="tx2">
                    <a:lumMod val="75000"/>
                  </a:schemeClr>
                </a:solidFill>
              </a:rPr>
              <a:t>  hatching of eggs developed  as an industry. Because of the introduction of famous, internationally known breeds like </a:t>
            </a:r>
            <a:r>
              <a:rPr lang="en-US" sz="2800" dirty="0" err="1" smtClean="0">
                <a:solidFill>
                  <a:schemeClr val="tx2">
                    <a:lumMod val="75000"/>
                  </a:schemeClr>
                </a:solidFill>
              </a:rPr>
              <a:t>Bobcock,Abbor</a:t>
            </a:r>
            <a:r>
              <a:rPr lang="en-US" sz="2800" dirty="0" smtClean="0">
                <a:solidFill>
                  <a:schemeClr val="tx2">
                    <a:lumMod val="75000"/>
                  </a:schemeClr>
                </a:solidFill>
              </a:rPr>
              <a:t> Acres, </a:t>
            </a:r>
            <a:r>
              <a:rPr lang="en-US" sz="2800" dirty="0" err="1" smtClean="0">
                <a:solidFill>
                  <a:schemeClr val="tx2">
                    <a:lumMod val="75000"/>
                  </a:schemeClr>
                </a:solidFill>
              </a:rPr>
              <a:t>Shavers,De-Kalb,Keystones</a:t>
            </a:r>
            <a:r>
              <a:rPr lang="en-US" sz="2800" dirty="0" smtClean="0">
                <a:solidFill>
                  <a:schemeClr val="tx2">
                    <a:lumMod val="75000"/>
                  </a:schemeClr>
                </a:solidFill>
              </a:rPr>
              <a:t> etc. now there are few hundred hatcheries present in India both in private and public </a:t>
            </a:r>
            <a:r>
              <a:rPr lang="en-US" sz="2800" dirty="0" err="1" smtClean="0">
                <a:solidFill>
                  <a:schemeClr val="tx2">
                    <a:lumMod val="75000"/>
                  </a:schemeClr>
                </a:solidFill>
              </a:rPr>
              <a:t>sectors.But</a:t>
            </a:r>
            <a:r>
              <a:rPr lang="en-US" sz="2800" dirty="0" smtClean="0">
                <a:solidFill>
                  <a:schemeClr val="tx2">
                    <a:lumMod val="75000"/>
                  </a:schemeClr>
                </a:solidFill>
              </a:rPr>
              <a:t> in India there is no quality to check the production of substandard chicks. Hatching will be completed with in 21 days in a fertile </a:t>
            </a:r>
            <a:r>
              <a:rPr lang="en-US" sz="2800" dirty="0" err="1" smtClean="0">
                <a:solidFill>
                  <a:schemeClr val="tx2">
                    <a:lumMod val="75000"/>
                  </a:schemeClr>
                </a:solidFill>
              </a:rPr>
              <a:t>egg.During</a:t>
            </a:r>
            <a:r>
              <a:rPr lang="en-US" sz="2800" dirty="0" smtClean="0">
                <a:solidFill>
                  <a:schemeClr val="tx2">
                    <a:lumMod val="75000"/>
                  </a:schemeClr>
                </a:solidFill>
              </a:rPr>
              <a:t> this process the developing embryo </a:t>
            </a:r>
            <a:r>
              <a:rPr lang="en-US" sz="2800" dirty="0" err="1" smtClean="0">
                <a:solidFill>
                  <a:schemeClr val="tx2">
                    <a:lumMod val="75000"/>
                  </a:schemeClr>
                </a:solidFill>
              </a:rPr>
              <a:t>utilises</a:t>
            </a:r>
            <a:r>
              <a:rPr lang="en-US" sz="2800" dirty="0" smtClean="0">
                <a:solidFill>
                  <a:schemeClr val="tx2">
                    <a:lumMod val="75000"/>
                  </a:schemeClr>
                </a:solidFill>
              </a:rPr>
              <a:t> the food material from egg yolk and albumen . So care should be taken while selecting the eggs for hatching</a:t>
            </a:r>
            <a:endParaRPr lang="en-US" sz="2800" dirty="0">
              <a:solidFill>
                <a:schemeClr val="tx2">
                  <a:lumMod val="75000"/>
                </a:schemeClr>
              </a:solidFill>
            </a:endParaRPr>
          </a:p>
        </p:txBody>
      </p:sp>
    </p:spTree>
    <p:extLst>
      <p:ext uri="{BB962C8B-B14F-4D97-AF65-F5344CB8AC3E}">
        <p14:creationId xmlns:p14="http://schemas.microsoft.com/office/powerpoint/2010/main" val="135743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elated image"/>
          <p:cNvPicPr>
            <a:picLocks noChangeAspect="1" noChangeArrowheads="1"/>
          </p:cNvPicPr>
          <p:nvPr/>
        </p:nvPicPr>
        <p:blipFill>
          <a:blip r:embed="rId2"/>
          <a:srcRect/>
          <a:stretch>
            <a:fillRect/>
          </a:stretch>
        </p:blipFill>
        <p:spPr bwMode="auto">
          <a:xfrm>
            <a:off x="914400" y="457200"/>
            <a:ext cx="7239000" cy="5562600"/>
          </a:xfrm>
          <a:prstGeom prst="rect">
            <a:avLst/>
          </a:prstGeom>
          <a:noFill/>
        </p:spPr>
      </p:pic>
    </p:spTree>
    <p:extLst>
      <p:ext uri="{BB962C8B-B14F-4D97-AF65-F5344CB8AC3E}">
        <p14:creationId xmlns:p14="http://schemas.microsoft.com/office/powerpoint/2010/main" val="651418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049962"/>
          </a:xfrm>
          <a:solidFill>
            <a:schemeClr val="bg2">
              <a:lumMod val="90000"/>
            </a:schemeClr>
          </a:solidFill>
        </p:spPr>
        <p:txBody>
          <a:bodyPr>
            <a:normAutofit fontScale="90000"/>
          </a:bodyPr>
          <a:lstStyle/>
          <a:p>
            <a:pPr algn="just"/>
            <a:r>
              <a:rPr lang="en-US" sz="2800" b="1" dirty="0" err="1" smtClean="0">
                <a:solidFill>
                  <a:srgbClr val="A50021"/>
                </a:solidFill>
              </a:rPr>
              <a:t>Selectionofhatchingeggs</a:t>
            </a:r>
            <a:r>
              <a:rPr lang="en-US" sz="2800" b="1" dirty="0" smtClean="0">
                <a:solidFill>
                  <a:srgbClr val="A50021"/>
                </a:solidFill>
              </a:rPr>
              <a:t>:</a:t>
            </a:r>
            <a:br>
              <a:rPr lang="en-US" sz="2800" b="1" dirty="0" smtClean="0">
                <a:solidFill>
                  <a:srgbClr val="A50021"/>
                </a:solidFill>
              </a:rPr>
            </a:br>
            <a:r>
              <a:rPr lang="en-US" sz="2800" dirty="0" smtClean="0"/>
              <a:t>The fertile egg only contains the embryo which produce chick later on hatching. The hen produces fertile eggs, after mating with male only, for this the flock needs sufficient </a:t>
            </a:r>
            <a:r>
              <a:rPr lang="en-US" sz="2800" dirty="0" err="1" smtClean="0"/>
              <a:t>roosters.Before</a:t>
            </a:r>
            <a:r>
              <a:rPr lang="en-US" sz="2800" dirty="0" smtClean="0"/>
              <a:t> selecting the eggs for hatching the following factors should be observed about the breeding flock.</a:t>
            </a:r>
            <a:br>
              <a:rPr lang="en-US" sz="2800" dirty="0" smtClean="0"/>
            </a:br>
            <a:r>
              <a:rPr lang="en-US" sz="2800" dirty="0" smtClean="0">
                <a:solidFill>
                  <a:srgbClr val="FF0000"/>
                </a:solidFill>
              </a:rPr>
              <a:t>(1)</a:t>
            </a:r>
            <a:r>
              <a:rPr lang="en-US" sz="2800" dirty="0" err="1" smtClean="0">
                <a:solidFill>
                  <a:srgbClr val="FF0000"/>
                </a:solidFill>
              </a:rPr>
              <a:t>ConditionofBreedingFlock</a:t>
            </a:r>
            <a:r>
              <a:rPr lang="en-US" sz="2800" dirty="0" smtClean="0">
                <a:solidFill>
                  <a:srgbClr val="FF0000"/>
                </a:solidFill>
              </a:rPr>
              <a:t>:</a:t>
            </a:r>
            <a:br>
              <a:rPr lang="en-US" sz="2800" dirty="0" smtClean="0">
                <a:solidFill>
                  <a:srgbClr val="FF0000"/>
                </a:solidFill>
              </a:rPr>
            </a:br>
            <a:r>
              <a:rPr lang="en-US" sz="2800" dirty="0" smtClean="0">
                <a:solidFill>
                  <a:srgbClr val="0070C0"/>
                </a:solidFill>
              </a:rPr>
              <a:t>(a) Nutritional Food: </a:t>
            </a:r>
            <a:r>
              <a:rPr lang="en-US" sz="2800" dirty="0" smtClean="0"/>
              <a:t>The fowls can produce eggs with out providing a complete Nutritional food. But this type eggs do not produce  a strong and healthy chick. In view of this to get a good quality eggs the hens should be fed with good protein rich complete diet. Cocks also be provided with this diet three or four months before mating</a:t>
            </a:r>
            <a:endParaRPr lang="en-US" sz="2800" dirty="0"/>
          </a:p>
        </p:txBody>
      </p:sp>
    </p:spTree>
    <p:extLst>
      <p:ext uri="{BB962C8B-B14F-4D97-AF65-F5344CB8AC3E}">
        <p14:creationId xmlns:p14="http://schemas.microsoft.com/office/powerpoint/2010/main" val="3457074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lated image"/>
          <p:cNvPicPr>
            <a:picLocks noChangeAspect="1" noChangeArrowheads="1"/>
          </p:cNvPicPr>
          <p:nvPr/>
        </p:nvPicPr>
        <p:blipFill>
          <a:blip r:embed="rId2"/>
          <a:srcRect/>
          <a:stretch>
            <a:fillRect/>
          </a:stretch>
        </p:blipFill>
        <p:spPr bwMode="auto">
          <a:xfrm>
            <a:off x="914400" y="762000"/>
            <a:ext cx="6781800" cy="5257800"/>
          </a:xfrm>
          <a:prstGeom prst="rect">
            <a:avLst/>
          </a:prstGeom>
          <a:noFill/>
        </p:spPr>
      </p:pic>
    </p:spTree>
    <p:extLst>
      <p:ext uri="{BB962C8B-B14F-4D97-AF65-F5344CB8AC3E}">
        <p14:creationId xmlns:p14="http://schemas.microsoft.com/office/powerpoint/2010/main" val="3725620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elated image"/>
          <p:cNvPicPr>
            <a:picLocks noChangeAspect="1" noChangeArrowheads="1"/>
          </p:cNvPicPr>
          <p:nvPr/>
        </p:nvPicPr>
        <p:blipFill>
          <a:blip r:embed="rId2"/>
          <a:srcRect/>
          <a:stretch>
            <a:fillRect/>
          </a:stretch>
        </p:blipFill>
        <p:spPr bwMode="auto">
          <a:xfrm>
            <a:off x="838200" y="609600"/>
            <a:ext cx="7620000" cy="5695950"/>
          </a:xfrm>
          <a:prstGeom prst="rect">
            <a:avLst/>
          </a:prstGeom>
          <a:noFill/>
        </p:spPr>
      </p:pic>
    </p:spTree>
    <p:extLst>
      <p:ext uri="{BB962C8B-B14F-4D97-AF65-F5344CB8AC3E}">
        <p14:creationId xmlns:p14="http://schemas.microsoft.com/office/powerpoint/2010/main" val="1731018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 result for breeding flock  images"/>
          <p:cNvPicPr>
            <a:picLocks noChangeAspect="1" noChangeArrowheads="1"/>
          </p:cNvPicPr>
          <p:nvPr/>
        </p:nvPicPr>
        <p:blipFill>
          <a:blip r:embed="rId2"/>
          <a:srcRect/>
          <a:stretch>
            <a:fillRect/>
          </a:stretch>
        </p:blipFill>
        <p:spPr bwMode="auto">
          <a:xfrm>
            <a:off x="838200" y="457200"/>
            <a:ext cx="6477000" cy="5638800"/>
          </a:xfrm>
          <a:prstGeom prst="rect">
            <a:avLst/>
          </a:prstGeom>
          <a:noFill/>
        </p:spPr>
      </p:pic>
    </p:spTree>
    <p:extLst>
      <p:ext uri="{BB962C8B-B14F-4D97-AF65-F5344CB8AC3E}">
        <p14:creationId xmlns:p14="http://schemas.microsoft.com/office/powerpoint/2010/main" val="3045974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breeding flock  images"/>
          <p:cNvPicPr>
            <a:picLocks noChangeAspect="1" noChangeArrowheads="1"/>
          </p:cNvPicPr>
          <p:nvPr/>
        </p:nvPicPr>
        <p:blipFill>
          <a:blip r:embed="rId2"/>
          <a:srcRect/>
          <a:stretch>
            <a:fillRect/>
          </a:stretch>
        </p:blipFill>
        <p:spPr bwMode="auto">
          <a:xfrm>
            <a:off x="914400" y="533400"/>
            <a:ext cx="7239000" cy="5905501"/>
          </a:xfrm>
          <a:prstGeom prst="rect">
            <a:avLst/>
          </a:prstGeom>
          <a:noFill/>
        </p:spPr>
      </p:pic>
    </p:spTree>
    <p:extLst>
      <p:ext uri="{BB962C8B-B14F-4D97-AF65-F5344CB8AC3E}">
        <p14:creationId xmlns:p14="http://schemas.microsoft.com/office/powerpoint/2010/main" val="4258342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b="1" dirty="0" err="1" smtClean="0">
                <a:solidFill>
                  <a:srgbClr val="FF0000"/>
                </a:solidFill>
              </a:rPr>
              <a:t>B.Healthy</a:t>
            </a:r>
            <a:r>
              <a:rPr lang="en-US" sz="3200" b="1" dirty="0" smtClean="0">
                <a:solidFill>
                  <a:srgbClr val="FF0000"/>
                </a:solidFill>
              </a:rPr>
              <a:t> hens</a:t>
            </a:r>
            <a:endParaRPr lang="en-US" sz="3200" b="1" dirty="0">
              <a:solidFill>
                <a:srgbClr val="FF0000"/>
              </a:solidFill>
            </a:endParaRPr>
          </a:p>
        </p:txBody>
      </p:sp>
      <p:sp>
        <p:nvSpPr>
          <p:cNvPr id="3" name="Content Placeholder 2"/>
          <p:cNvSpPr>
            <a:spLocks noGrp="1"/>
          </p:cNvSpPr>
          <p:nvPr>
            <p:ph idx="1"/>
          </p:nvPr>
        </p:nvSpPr>
        <p:spPr/>
        <p:txBody>
          <a:bodyPr/>
          <a:lstStyle/>
          <a:p>
            <a:pPr algn="just"/>
            <a:r>
              <a:rPr lang="en-US" dirty="0" smtClean="0"/>
              <a:t>Some of the diseases(typhoid, paralysis) carry through eggs from one generation to other. So, while selecting the eggs health of the birds is he prime concern to observe. The eggs produced by mating with </a:t>
            </a:r>
            <a:r>
              <a:rPr lang="en-US" dirty="0" smtClean="0">
                <a:solidFill>
                  <a:srgbClr val="0070C0"/>
                </a:solidFill>
              </a:rPr>
              <a:t>strong healthy males and females becomes more fertile and hatchability also more</a:t>
            </a:r>
            <a:endParaRPr lang="en-US" dirty="0">
              <a:solidFill>
                <a:srgbClr val="0070C0"/>
              </a:solidFill>
            </a:endParaRPr>
          </a:p>
        </p:txBody>
      </p:sp>
    </p:spTree>
    <p:extLst>
      <p:ext uri="{BB962C8B-B14F-4D97-AF65-F5344CB8AC3E}">
        <p14:creationId xmlns:p14="http://schemas.microsoft.com/office/powerpoint/2010/main" val="909934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FF0000"/>
                </a:solidFill>
              </a:rPr>
              <a:t>C.Age</a:t>
            </a:r>
            <a:r>
              <a:rPr lang="en-US" sz="3200" dirty="0" smtClean="0">
                <a:solidFill>
                  <a:srgbClr val="FF0000"/>
                </a:solidFill>
              </a:rPr>
              <a:t> of the breeding flock</a:t>
            </a:r>
            <a:endParaRPr lang="en-US" sz="3200" dirty="0">
              <a:solidFill>
                <a:srgbClr val="FF0000"/>
              </a:solidFill>
            </a:endParaRPr>
          </a:p>
        </p:txBody>
      </p:sp>
      <p:sp>
        <p:nvSpPr>
          <p:cNvPr id="3" name="Content Placeholder 2"/>
          <p:cNvSpPr>
            <a:spLocks noGrp="1"/>
          </p:cNvSpPr>
          <p:nvPr>
            <p:ph idx="1"/>
          </p:nvPr>
        </p:nvSpPr>
        <p:spPr>
          <a:xfrm>
            <a:off x="457200" y="1219200"/>
            <a:ext cx="8229600" cy="5638800"/>
          </a:xfrm>
        </p:spPr>
        <p:txBody>
          <a:bodyPr>
            <a:normAutofit fontScale="85000" lnSpcReduction="20000"/>
          </a:bodyPr>
          <a:lstStyle/>
          <a:p>
            <a:pPr algn="just"/>
            <a:r>
              <a:rPr lang="en-US" dirty="0" smtClean="0"/>
              <a:t>Old cock can mate only with small no of hen but no effect on hatchability of egg. but in hens % of hatchability observed in eggs produced in the first year of production</a:t>
            </a:r>
          </a:p>
          <a:p>
            <a:pPr marL="0" indent="0" algn="just">
              <a:buNone/>
            </a:pPr>
            <a:r>
              <a:rPr lang="en-US" b="1" dirty="0" smtClean="0">
                <a:solidFill>
                  <a:srgbClr val="FF0000"/>
                </a:solidFill>
              </a:rPr>
              <a:t>D. egg production: </a:t>
            </a:r>
            <a:r>
              <a:rPr lang="en-US" dirty="0" smtClean="0"/>
              <a:t>when the hen produces more eggs rate of fertility and hatchability is also more, gradually this may be decreased on both the counts.</a:t>
            </a:r>
            <a:endParaRPr lang="en-US" dirty="0"/>
          </a:p>
          <a:p>
            <a:pPr marL="0" indent="0" algn="just">
              <a:buNone/>
            </a:pPr>
            <a:r>
              <a:rPr lang="en-US" dirty="0" smtClean="0"/>
              <a:t>Besides these the following points also be considered</a:t>
            </a:r>
          </a:p>
          <a:p>
            <a:pPr marL="514350" indent="-514350" algn="just">
              <a:buAutoNum type="arabicParenR"/>
            </a:pPr>
            <a:r>
              <a:rPr lang="en-US" dirty="0" smtClean="0"/>
              <a:t>The eggs produced   -  </a:t>
            </a:r>
            <a:r>
              <a:rPr lang="en-US" dirty="0" smtClean="0">
                <a:solidFill>
                  <a:srgbClr val="FF0000"/>
                </a:solidFill>
              </a:rPr>
              <a:t>summer </a:t>
            </a:r>
            <a:r>
              <a:rPr lang="en-US" dirty="0" smtClean="0"/>
              <a:t>show the rate of </a:t>
            </a:r>
            <a:r>
              <a:rPr lang="en-US" dirty="0" smtClean="0">
                <a:solidFill>
                  <a:srgbClr val="FF0000"/>
                </a:solidFill>
              </a:rPr>
              <a:t>fertility and </a:t>
            </a:r>
            <a:r>
              <a:rPr lang="en-US" dirty="0" err="1" smtClean="0">
                <a:solidFill>
                  <a:srgbClr val="FF0000"/>
                </a:solidFill>
              </a:rPr>
              <a:t>hatchablity</a:t>
            </a:r>
            <a:r>
              <a:rPr lang="en-US" dirty="0" smtClean="0">
                <a:solidFill>
                  <a:srgbClr val="FF0000"/>
                </a:solidFill>
              </a:rPr>
              <a:t> very low </a:t>
            </a:r>
          </a:p>
          <a:p>
            <a:pPr marL="514350" indent="-514350" algn="just">
              <a:buAutoNum type="arabicParenR"/>
            </a:pPr>
            <a:r>
              <a:rPr lang="en-US" dirty="0" smtClean="0"/>
              <a:t>While in flock mating one good, strong and healthy male should be provided for a flock of 20 hens.</a:t>
            </a:r>
          </a:p>
          <a:p>
            <a:pPr marL="514350" indent="-514350" algn="just">
              <a:buAutoNum type="arabicParenR"/>
            </a:pPr>
            <a:r>
              <a:rPr lang="en-US" dirty="0" smtClean="0"/>
              <a:t>The eggs should not be kept or stored not more than 3to 4 days in summer,7 days in winter</a:t>
            </a:r>
          </a:p>
          <a:p>
            <a:pPr marL="514350" indent="-514350" algn="just">
              <a:buAutoNum type="arabicParenR"/>
            </a:pPr>
            <a:endParaRPr lang="en-US" dirty="0"/>
          </a:p>
        </p:txBody>
      </p:sp>
    </p:spTree>
    <p:extLst>
      <p:ext uri="{BB962C8B-B14F-4D97-AF65-F5344CB8AC3E}">
        <p14:creationId xmlns:p14="http://schemas.microsoft.com/office/powerpoint/2010/main" val="2014844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800" dirty="0" smtClean="0"/>
              <a:t>Condition of eggs</a:t>
            </a:r>
            <a:br>
              <a:rPr lang="en-US" sz="2800" dirty="0" smtClean="0"/>
            </a:br>
            <a:r>
              <a:rPr lang="en-US" sz="2800" dirty="0" smtClean="0"/>
              <a:t>(a) size of eggs-53 </a:t>
            </a:r>
            <a:r>
              <a:rPr lang="en-US" sz="2800" dirty="0" err="1" smtClean="0"/>
              <a:t>gms</a:t>
            </a:r>
            <a:r>
              <a:rPr lang="en-US" sz="2800" dirty="0" smtClean="0"/>
              <a:t/>
            </a:r>
            <a:br>
              <a:rPr lang="en-US" sz="2800" dirty="0" smtClean="0"/>
            </a:br>
            <a:r>
              <a:rPr lang="en-US" sz="2800" dirty="0" smtClean="0"/>
              <a:t>(b)Shell </a:t>
            </a:r>
            <a:r>
              <a:rPr lang="en-US" sz="2800" dirty="0" err="1" smtClean="0"/>
              <a:t>colour</a:t>
            </a:r>
            <a:r>
              <a:rPr lang="en-US" sz="2800" dirty="0" smtClean="0"/>
              <a:t> and quality: white ,avoid tinted </a:t>
            </a:r>
            <a:r>
              <a:rPr lang="en-US" sz="2800" dirty="0" err="1" smtClean="0"/>
              <a:t>eggs,brown</a:t>
            </a:r>
            <a:r>
              <a:rPr lang="en-US" sz="2800" dirty="0" smtClean="0"/>
              <a:t> eggs</a:t>
            </a:r>
            <a:br>
              <a:rPr lang="en-US" sz="2800" dirty="0" smtClean="0"/>
            </a:br>
            <a:r>
              <a:rPr lang="en-US" sz="2800" dirty="0" smtClean="0"/>
              <a:t>(c)Tremulous air cells</a:t>
            </a:r>
            <a:br>
              <a:rPr lang="en-US" sz="2800" dirty="0" smtClean="0"/>
            </a:br>
            <a:r>
              <a:rPr lang="en-US" sz="2800" dirty="0" smtClean="0"/>
              <a:t>age of the egg, cleanliness</a:t>
            </a:r>
            <a:br>
              <a:rPr lang="en-US" sz="2800" dirty="0" smtClean="0"/>
            </a:br>
            <a:r>
              <a:rPr lang="en-US" sz="2800" dirty="0" smtClean="0">
                <a:solidFill>
                  <a:srgbClr val="FF0000"/>
                </a:solidFill>
              </a:rPr>
              <a:t>Care of hatching eggs</a:t>
            </a:r>
            <a:br>
              <a:rPr lang="en-US" sz="2800" dirty="0" smtClean="0">
                <a:solidFill>
                  <a:srgbClr val="FF0000"/>
                </a:solidFill>
              </a:rPr>
            </a:br>
            <a:r>
              <a:rPr lang="en-US" sz="2800" dirty="0" smtClean="0">
                <a:solidFill>
                  <a:srgbClr val="0070C0"/>
                </a:solidFill>
              </a:rPr>
              <a:t>(1)Care of eggs</a:t>
            </a:r>
            <a:br>
              <a:rPr lang="en-US" sz="2800" dirty="0" smtClean="0">
                <a:solidFill>
                  <a:srgbClr val="0070C0"/>
                </a:solidFill>
              </a:rPr>
            </a:br>
            <a:r>
              <a:rPr lang="en-US" sz="2800" dirty="0" smtClean="0">
                <a:solidFill>
                  <a:srgbClr val="0070C0"/>
                </a:solidFill>
              </a:rPr>
              <a:t>(a)Collection of eggs- extreme  -frequent</a:t>
            </a:r>
            <a:br>
              <a:rPr lang="en-US" sz="2800" dirty="0" smtClean="0">
                <a:solidFill>
                  <a:srgbClr val="0070C0"/>
                </a:solidFill>
              </a:rPr>
            </a:br>
            <a:r>
              <a:rPr lang="en-US" sz="2800" dirty="0" smtClean="0">
                <a:solidFill>
                  <a:srgbClr val="0070C0"/>
                </a:solidFill>
              </a:rPr>
              <a:t>(b)Fumigation -20 </a:t>
            </a:r>
            <a:r>
              <a:rPr lang="en-US" sz="2800" dirty="0" err="1" smtClean="0">
                <a:solidFill>
                  <a:srgbClr val="0070C0"/>
                </a:solidFill>
              </a:rPr>
              <a:t>mts.</a:t>
            </a:r>
            <a:r>
              <a:rPr lang="en-US" sz="2800" dirty="0" smtClean="0">
                <a:solidFill>
                  <a:srgbClr val="0070C0"/>
                </a:solidFill>
              </a:rPr>
              <a:t/>
            </a:r>
            <a:br>
              <a:rPr lang="en-US" sz="2800" dirty="0" smtClean="0">
                <a:solidFill>
                  <a:srgbClr val="0070C0"/>
                </a:solidFill>
              </a:rPr>
            </a:br>
            <a:r>
              <a:rPr lang="en-US" sz="2800" dirty="0" smtClean="0">
                <a:solidFill>
                  <a:srgbClr val="0070C0"/>
                </a:solidFill>
              </a:rPr>
              <a:t>(c) Transportation-24 </a:t>
            </a:r>
            <a:r>
              <a:rPr lang="en-US" sz="2800" dirty="0" err="1" smtClean="0">
                <a:solidFill>
                  <a:srgbClr val="0070C0"/>
                </a:solidFill>
              </a:rPr>
              <a:t>hrs</a:t>
            </a:r>
            <a:endParaRPr lang="en-US" sz="2800" dirty="0">
              <a:solidFill>
                <a:srgbClr val="0070C0"/>
              </a:solidFill>
            </a:endParaRPr>
          </a:p>
        </p:txBody>
      </p:sp>
    </p:spTree>
    <p:extLst>
      <p:ext uri="{BB962C8B-B14F-4D97-AF65-F5344CB8AC3E}">
        <p14:creationId xmlns:p14="http://schemas.microsoft.com/office/powerpoint/2010/main" val="1696993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 \t0690e2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767834"/>
            <a:ext cx="7620000" cy="4952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152400"/>
            <a:ext cx="4953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          Candling </a:t>
            </a:r>
            <a:r>
              <a:rPr lang="en-US" sz="3200" dirty="0"/>
              <a:t>of eggs</a:t>
            </a:r>
          </a:p>
        </p:txBody>
      </p:sp>
    </p:spTree>
    <p:extLst>
      <p:ext uri="{BB962C8B-B14F-4D97-AF65-F5344CB8AC3E}">
        <p14:creationId xmlns:p14="http://schemas.microsoft.com/office/powerpoint/2010/main" val="323308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Broo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1508125"/>
            <a:ext cx="13166726" cy="987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253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candl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305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02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 \fertile eg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7672"/>
            <a:ext cx="7772400" cy="612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45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gg-quality1-53-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4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bea1ecb39fc013fc383ba94fda7ec1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5750"/>
            <a:ext cx="6858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314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 \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162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622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39139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69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atching of eggs images"/>
          <p:cNvPicPr>
            <a:picLocks noChangeAspect="1" noChangeArrowheads="1"/>
          </p:cNvPicPr>
          <p:nvPr/>
        </p:nvPicPr>
        <p:blipFill>
          <a:blip r:embed="rId2"/>
          <a:srcRect/>
          <a:stretch>
            <a:fillRect/>
          </a:stretch>
        </p:blipFill>
        <p:spPr bwMode="auto">
          <a:xfrm>
            <a:off x="1219200" y="609600"/>
            <a:ext cx="6858000" cy="4819650"/>
          </a:xfrm>
          <a:prstGeom prst="rect">
            <a:avLst/>
          </a:prstGeom>
          <a:noFill/>
        </p:spPr>
      </p:pic>
    </p:spTree>
    <p:extLst>
      <p:ext uri="{BB962C8B-B14F-4D97-AF65-F5344CB8AC3E}">
        <p14:creationId xmlns:p14="http://schemas.microsoft.com/office/powerpoint/2010/main" val="3364882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atching of eggs images"/>
          <p:cNvPicPr>
            <a:picLocks noChangeAspect="1" noChangeArrowheads="1"/>
          </p:cNvPicPr>
          <p:nvPr/>
        </p:nvPicPr>
        <p:blipFill>
          <a:blip r:embed="rId2"/>
          <a:srcRect/>
          <a:stretch>
            <a:fillRect/>
          </a:stretch>
        </p:blipFill>
        <p:spPr bwMode="auto">
          <a:xfrm>
            <a:off x="304800" y="609600"/>
            <a:ext cx="8534400" cy="5715000"/>
          </a:xfrm>
          <a:prstGeom prst="rect">
            <a:avLst/>
          </a:prstGeom>
          <a:noFill/>
        </p:spPr>
      </p:pic>
    </p:spTree>
    <p:extLst>
      <p:ext uri="{BB962C8B-B14F-4D97-AF65-F5344CB8AC3E}">
        <p14:creationId xmlns:p14="http://schemas.microsoft.com/office/powerpoint/2010/main" val="3364882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hatching of eggs images"/>
          <p:cNvPicPr>
            <a:picLocks noChangeAspect="1" noChangeArrowheads="1"/>
          </p:cNvPicPr>
          <p:nvPr/>
        </p:nvPicPr>
        <p:blipFill>
          <a:blip r:embed="rId2"/>
          <a:srcRect/>
          <a:stretch>
            <a:fillRect/>
          </a:stretch>
        </p:blipFill>
        <p:spPr bwMode="auto">
          <a:xfrm>
            <a:off x="457200" y="762000"/>
            <a:ext cx="8229600" cy="5638800"/>
          </a:xfrm>
          <a:prstGeom prst="rect">
            <a:avLst/>
          </a:prstGeom>
          <a:noFill/>
        </p:spPr>
      </p:pic>
    </p:spTree>
    <p:extLst>
      <p:ext uri="{BB962C8B-B14F-4D97-AF65-F5344CB8AC3E}">
        <p14:creationId xmlns:p14="http://schemas.microsoft.com/office/powerpoint/2010/main" val="3112696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elated image"/>
          <p:cNvPicPr>
            <a:picLocks noChangeAspect="1" noChangeArrowheads="1"/>
          </p:cNvPicPr>
          <p:nvPr/>
        </p:nvPicPr>
        <p:blipFill>
          <a:blip r:embed="rId2"/>
          <a:srcRect/>
          <a:stretch>
            <a:fillRect/>
          </a:stretch>
        </p:blipFill>
        <p:spPr bwMode="auto">
          <a:xfrm>
            <a:off x="457200" y="457200"/>
            <a:ext cx="7772400" cy="5791200"/>
          </a:xfrm>
          <a:prstGeom prst="rect">
            <a:avLst/>
          </a:prstGeom>
          <a:noFill/>
        </p:spPr>
      </p:pic>
    </p:spTree>
    <p:extLst>
      <p:ext uri="{BB962C8B-B14F-4D97-AF65-F5344CB8AC3E}">
        <p14:creationId xmlns:p14="http://schemas.microsoft.com/office/powerpoint/2010/main" val="3922784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elated image"/>
          <p:cNvPicPr>
            <a:picLocks noChangeAspect="1" noChangeArrowheads="1"/>
          </p:cNvPicPr>
          <p:nvPr/>
        </p:nvPicPr>
        <p:blipFill>
          <a:blip r:embed="rId2"/>
          <a:srcRect/>
          <a:stretch>
            <a:fillRect/>
          </a:stretch>
        </p:blipFill>
        <p:spPr bwMode="auto">
          <a:xfrm>
            <a:off x="457200" y="533400"/>
            <a:ext cx="7924800" cy="5943600"/>
          </a:xfrm>
          <a:prstGeom prst="rect">
            <a:avLst/>
          </a:prstGeom>
          <a:noFill/>
        </p:spPr>
      </p:pic>
    </p:spTree>
    <p:extLst>
      <p:ext uri="{BB962C8B-B14F-4D97-AF65-F5344CB8AC3E}">
        <p14:creationId xmlns:p14="http://schemas.microsoft.com/office/powerpoint/2010/main" val="3112068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302</Words>
  <Application>Microsoft Office PowerPoint</Application>
  <PresentationFormat>On-screen Show (4:3)</PresentationFormat>
  <Paragraphs>17</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Selection,Care and handling of hatching eggs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Selectionofhatchingeggs: The fertile egg only contains the embryo which produce chick later on hatching. The hen produces fertile eggs, after mating with male only, for this the flock needs sufficient roosters.Before selecting the eggs for hatching the following factors should be observed about the breeding flock. (1)ConditionofBreedingFlock: (a) Nutritional Food: The fowls can produce eggs with out providing a complete Nutritional food. But this type eggs do not produce  a strong and healthy chick. In view of this to get a good quality eggs the hens should be fed with good protein rich complete diet. Cocks also be provided with this diet three or four months before mating</vt:lpstr>
      <vt:lpstr>PowerPoint Presentation</vt:lpstr>
      <vt:lpstr>PowerPoint Presentation</vt:lpstr>
      <vt:lpstr>PowerPoint Presentation</vt:lpstr>
      <vt:lpstr>PowerPoint Presentation</vt:lpstr>
      <vt:lpstr> B.Healthy hens</vt:lpstr>
      <vt:lpstr>C.Age of the breeding flock</vt:lpstr>
      <vt:lpstr>Condition of eggs (a) size of eggs-53 gms (b)Shell colour and quality: white ,avoid tinted eggs,brown eggs (c)Tremulous air cells age of the egg, cleanliness Care of hatching eggs (1)Care of eggs (a)Collection of eggs- extreme  -frequent (b)Fumigation -20 mts. (c) Transportation-24 hrs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Selection,Care and handling of hatching eggs</dc:title>
  <dc:creator>Personal</dc:creator>
  <cp:lastModifiedBy>Personal</cp:lastModifiedBy>
  <cp:revision>27</cp:revision>
  <dcterms:created xsi:type="dcterms:W3CDTF">2017-07-05T04:18:11Z</dcterms:created>
  <dcterms:modified xsi:type="dcterms:W3CDTF">2017-07-06T05:58:08Z</dcterms:modified>
</cp:coreProperties>
</file>